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handoutMasterIdLst>
    <p:handoutMasterId r:id="rId28"/>
  </p:handoutMasterIdLst>
  <p:sldIdLst>
    <p:sldId id="257" r:id="rId2"/>
    <p:sldId id="338" r:id="rId3"/>
    <p:sldId id="400" r:id="rId4"/>
    <p:sldId id="365" r:id="rId5"/>
    <p:sldId id="398" r:id="rId6"/>
    <p:sldId id="405" r:id="rId7"/>
    <p:sldId id="406" r:id="rId8"/>
    <p:sldId id="402" r:id="rId9"/>
    <p:sldId id="395" r:id="rId10"/>
    <p:sldId id="396" r:id="rId11"/>
    <p:sldId id="397" r:id="rId12"/>
    <p:sldId id="399" r:id="rId13"/>
    <p:sldId id="414" r:id="rId14"/>
    <p:sldId id="413" r:id="rId15"/>
    <p:sldId id="416" r:id="rId16"/>
    <p:sldId id="417" r:id="rId17"/>
    <p:sldId id="415" r:id="rId18"/>
    <p:sldId id="407" r:id="rId19"/>
    <p:sldId id="403" r:id="rId20"/>
    <p:sldId id="408" r:id="rId21"/>
    <p:sldId id="404" r:id="rId22"/>
    <p:sldId id="410" r:id="rId23"/>
    <p:sldId id="409" r:id="rId24"/>
    <p:sldId id="411" r:id="rId25"/>
    <p:sldId id="412" r:id="rId26"/>
    <p:sldId id="391" r:id="rId2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9999FF"/>
    <a:srgbClr val="6666FF"/>
    <a:srgbClr val="3333CC"/>
    <a:srgbClr val="3366FF"/>
    <a:srgbClr val="000066"/>
    <a:srgbClr val="6A7190"/>
    <a:srgbClr val="66CCFF"/>
    <a:srgbClr val="00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mitchell\AppData\Local\Microsoft\Windows\INetCache\Content.Outlook\68CCA28D\1-Phase%20Nodal%20Ckt%20Analysi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en-US" sz="1200" baseline="0"/>
              <a:t>1-Ph Neutral Circuit</a:t>
            </a:r>
          </a:p>
          <a:p>
            <a:pPr>
              <a:defRPr sz="1200" baseline="0"/>
            </a:pPr>
            <a:r>
              <a:rPr lang="en-US" sz="1200" baseline="0"/>
              <a:t>Neutral Node Voltages</a:t>
            </a:r>
          </a:p>
        </c:rich>
      </c:tx>
      <c:layout>
        <c:manualLayout>
          <c:xMode val="edge"/>
          <c:yMode val="edge"/>
          <c:x val="0.14927807132661047"/>
          <c:y val="1.60410651267244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53813976377955"/>
          <c:y val="0.18961347348424565"/>
          <c:w val="0.73880263013998249"/>
          <c:h val="0.68510050295686087"/>
        </c:manualLayout>
      </c:layout>
      <c:lineChart>
        <c:grouping val="standard"/>
        <c:varyColors val="0"/>
        <c:ser>
          <c:idx val="0"/>
          <c:order val="0"/>
          <c:tx>
            <c:v>Node Voltage Mag.</c:v>
          </c:tx>
          <c:marker>
            <c:symbol val="circle"/>
            <c:size val="5"/>
          </c:marker>
          <c:cat>
            <c:numRef>
              <c:f>'Chart Data'!$A$6:$A$21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'Chart Data'!$B$6:$B$21</c:f>
              <c:numCache>
                <c:formatCode>0.000</c:formatCode>
                <c:ptCount val="16"/>
                <c:pt idx="0">
                  <c:v>7.006401242322009</c:v>
                </c:pt>
                <c:pt idx="1">
                  <c:v>7.02599215915422</c:v>
                </c:pt>
                <c:pt idx="2">
                  <c:v>6.961192655037439</c:v>
                </c:pt>
                <c:pt idx="3">
                  <c:v>6.9011008587107563</c:v>
                </c:pt>
                <c:pt idx="4">
                  <c:v>6.8324889456584712</c:v>
                </c:pt>
                <c:pt idx="5">
                  <c:v>6.7610280401893856</c:v>
                </c:pt>
                <c:pt idx="6">
                  <c:v>6.7488274956699099</c:v>
                </c:pt>
                <c:pt idx="7">
                  <c:v>6.7923541096404145</c:v>
                </c:pt>
                <c:pt idx="8">
                  <c:v>6.6362514804619765</c:v>
                </c:pt>
                <c:pt idx="9">
                  <c:v>7.7226686075531346</c:v>
                </c:pt>
                <c:pt idx="10">
                  <c:v>7.8508204252418468</c:v>
                </c:pt>
                <c:pt idx="11">
                  <c:v>7.989141479980451</c:v>
                </c:pt>
                <c:pt idx="12">
                  <c:v>7.9539845241425242</c:v>
                </c:pt>
                <c:pt idx="13">
                  <c:v>8.3159868274774489</c:v>
                </c:pt>
                <c:pt idx="14">
                  <c:v>8.3067048791523757</c:v>
                </c:pt>
                <c:pt idx="15">
                  <c:v>8.3293150184627454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3B-4258-9ED7-91E9EFB61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20512"/>
        <c:axId val="179409984"/>
      </c:lineChart>
      <c:lineChart>
        <c:grouping val="standard"/>
        <c:varyColors val="0"/>
        <c:ser>
          <c:idx val="1"/>
          <c:order val="1"/>
          <c:tx>
            <c:v>Node Voltage Ang</c:v>
          </c:tx>
          <c:marker>
            <c:symbol val="square"/>
            <c:size val="5"/>
            <c:spPr>
              <a:solidFill>
                <a:srgbClr val="FF0000"/>
              </a:solidFill>
            </c:spPr>
          </c:marker>
          <c:cat>
            <c:numRef>
              <c:f>'Chart Data'!$A$6:$A$21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'Chart Data'!$C$6:$C$21</c:f>
              <c:numCache>
                <c:formatCode>0.000</c:formatCode>
                <c:ptCount val="16"/>
                <c:pt idx="0">
                  <c:v>179.27547004533699</c:v>
                </c:pt>
                <c:pt idx="1">
                  <c:v>179.16855310270537</c:v>
                </c:pt>
                <c:pt idx="2">
                  <c:v>179.66419411550893</c:v>
                </c:pt>
                <c:pt idx="3">
                  <c:v>179.91025448272276</c:v>
                </c:pt>
                <c:pt idx="4">
                  <c:v>-178.49976078609851</c:v>
                </c:pt>
                <c:pt idx="5">
                  <c:v>-177.24007647718307</c:v>
                </c:pt>
                <c:pt idx="6">
                  <c:v>-174.14240195309307</c:v>
                </c:pt>
                <c:pt idx="7">
                  <c:v>-175.08455040903777</c:v>
                </c:pt>
                <c:pt idx="8">
                  <c:v>-170.12301833505879</c:v>
                </c:pt>
                <c:pt idx="9">
                  <c:v>176.85979014264822</c:v>
                </c:pt>
                <c:pt idx="10">
                  <c:v>173.36355729225781</c:v>
                </c:pt>
                <c:pt idx="11">
                  <c:v>169.76615290882501</c:v>
                </c:pt>
                <c:pt idx="12">
                  <c:v>169.7914938930075</c:v>
                </c:pt>
                <c:pt idx="13">
                  <c:v>167.24088651147915</c:v>
                </c:pt>
                <c:pt idx="14">
                  <c:v>167.35943706558047</c:v>
                </c:pt>
                <c:pt idx="15">
                  <c:v>165.73103596905088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3B-4258-9ED7-91E9EFB61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322048"/>
        <c:axId val="179410560"/>
      </c:lineChart>
      <c:catAx>
        <c:axId val="1843205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Neutral Node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crossAx val="179409984"/>
        <c:crossesAt val="0"/>
        <c:auto val="1"/>
        <c:lblAlgn val="ctr"/>
        <c:lblOffset val="100"/>
        <c:tickLblSkip val="1"/>
        <c:noMultiLvlLbl val="0"/>
      </c:catAx>
      <c:valAx>
        <c:axId val="179409984"/>
        <c:scaling>
          <c:orientation val="minMax"/>
          <c:max val="1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Volts</a:t>
                </a:r>
              </a:p>
            </c:rich>
          </c:tx>
          <c:layout>
            <c:manualLayout>
              <c:xMode val="edge"/>
              <c:yMode val="edge"/>
              <c:x val="1.7423720472440944E-2"/>
              <c:y val="0.49174024084333057"/>
            </c:manualLayout>
          </c:layout>
          <c:overlay val="0"/>
        </c:title>
        <c:numFmt formatCode="0.000" sourceLinked="1"/>
        <c:majorTickMark val="out"/>
        <c:minorTickMark val="in"/>
        <c:tickLblPos val="nextTo"/>
        <c:spPr>
          <a:ln w="22225">
            <a:solidFill>
              <a:schemeClr val="tx1"/>
            </a:solidFill>
          </a:ln>
        </c:spPr>
        <c:crossAx val="184320512"/>
        <c:crosses val="autoZero"/>
        <c:crossBetween val="midCat"/>
        <c:majorUnit val="1"/>
        <c:minorUnit val="0.2"/>
      </c:valAx>
      <c:valAx>
        <c:axId val="179410560"/>
        <c:scaling>
          <c:orientation val="minMax"/>
          <c:max val="250"/>
          <c:min val="-2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in"/>
        <c:tickLblPos val="nextTo"/>
        <c:spPr>
          <a:ln w="22225">
            <a:solidFill>
              <a:schemeClr val="tx1"/>
            </a:solidFill>
          </a:ln>
        </c:spPr>
        <c:crossAx val="184322048"/>
        <c:crosses val="max"/>
        <c:crossBetween val="between"/>
        <c:majorUnit val="50"/>
        <c:minorUnit val="10"/>
      </c:valAx>
      <c:catAx>
        <c:axId val="184322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410560"/>
        <c:crossesAt val="-250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5899141513560799"/>
          <c:y val="1.3782685249040732E-2"/>
          <c:w val="0.33004374453193353"/>
          <c:h val="0.1125534596914557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0.71146</cdr:x>
      <cdr:y>0.4283</cdr:y>
    </cdr:from>
    <cdr:to>
      <cdr:x>0.83646</cdr:x>
      <cdr:y>0.65929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04460" y="16954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659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3" tIns="45927" rIns="91853" bIns="45927" numCol="1" anchor="t" anchorCtr="0" compatLnSpc="1">
            <a:prstTxWarp prst="textNoShape">
              <a:avLst/>
            </a:prstTxWarp>
          </a:bodyPr>
          <a:lstStyle>
            <a:lvl1pPr defTabSz="918705"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104" y="0"/>
            <a:ext cx="4028659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3" tIns="45927" rIns="91853" bIns="45927" numCol="1" anchor="t" anchorCtr="0" compatLnSpc="1">
            <a:prstTxWarp prst="textNoShape">
              <a:avLst/>
            </a:prstTxWarp>
          </a:bodyPr>
          <a:lstStyle>
            <a:lvl1pPr algn="r" defTabSz="918705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258"/>
            <a:ext cx="4028659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3" tIns="45927" rIns="91853" bIns="45927" numCol="1" anchor="b" anchorCtr="0" compatLnSpc="1">
            <a:prstTxWarp prst="textNoShape">
              <a:avLst/>
            </a:prstTxWarp>
          </a:bodyPr>
          <a:lstStyle>
            <a:lvl1pPr defTabSz="918705">
              <a:defRPr sz="12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104" y="6658258"/>
            <a:ext cx="4028659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3" tIns="45927" rIns="91853" bIns="45927" numCol="1" anchor="b" anchorCtr="0" compatLnSpc="1">
            <a:prstTxWarp prst="textNoShape">
              <a:avLst/>
            </a:prstTxWarp>
          </a:bodyPr>
          <a:lstStyle>
            <a:lvl1pPr algn="r" defTabSz="918705">
              <a:defRPr sz="1200"/>
            </a:lvl1pPr>
          </a:lstStyle>
          <a:p>
            <a:fld id="{E1A82731-319F-46F1-B3C7-7ACE65A6B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2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53A35D-5F21-41F9-922E-984C10C276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91FB-BDE7-409C-B54F-0B56EF540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A4391FB-BDE7-409C-B54F-0B56EF540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479764B-4B2A-45C8-8A61-BD60368677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53A35D-5F21-41F9-922E-984C10C276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C498-98EF-4910-8500-5FA9ED012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5AD0EF-D8A6-48D7-BAA1-DCD87755B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15E0E95-BC88-4226-904C-41AC9B4BC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4B202A-7D85-49A3-828C-FEA0637DA9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53A35D-5F21-41F9-922E-984C10C276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53A35D-5F21-41F9-922E-984C10C276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530FFC-C9B0-4759-AC66-60A35A49FB93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4391FB-BDE7-409C-B54F-0B56EF540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jtorrell@utilitytec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t="8254" r="13298" b="52652"/>
          <a:stretch/>
        </p:blipFill>
        <p:spPr>
          <a:xfrm>
            <a:off x="2490075" y="381001"/>
            <a:ext cx="4367049" cy="3009900"/>
          </a:xfrm>
          <a:prstGeom prst="rect">
            <a:avLst/>
          </a:prstGeom>
          <a:ln w="3175">
            <a:noFill/>
          </a:ln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406400" y="3048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06400" y="3048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0075" y="3377385"/>
            <a:ext cx="436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System Engineers’ Workshop</a:t>
            </a:r>
          </a:p>
          <a:p>
            <a:pPr algn="ctr"/>
            <a:r>
              <a:rPr lang="en-US" b="1" dirty="0" smtClean="0"/>
              <a:t>December 11, 2020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t="60526" r="13298" b="8752"/>
          <a:stretch/>
        </p:blipFill>
        <p:spPr>
          <a:xfrm>
            <a:off x="2514460" y="4475018"/>
            <a:ext cx="4367049" cy="2365397"/>
          </a:xfrm>
          <a:prstGeom prst="rect">
            <a:avLst/>
          </a:prstGeom>
          <a:ln w="317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02268" y="4002613"/>
            <a:ext cx="43426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 smtClean="0"/>
              <a:t>Presented By:</a:t>
            </a:r>
          </a:p>
          <a:p>
            <a:pPr algn="ctr">
              <a:spcAft>
                <a:spcPts val="600"/>
              </a:spcAft>
            </a:pPr>
            <a:r>
              <a:rPr lang="en-US" sz="1300" dirty="0" smtClean="0"/>
              <a:t>J. Ted Orrell, PE, President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Figure 3 – Neutral Open or High Resistance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b="4575"/>
          <a:stretch/>
        </p:blipFill>
        <p:spPr>
          <a:xfrm>
            <a:off x="800620" y="983429"/>
            <a:ext cx="7542761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</p:spTree>
    <p:extLst>
      <p:ext uri="{BB962C8B-B14F-4D97-AF65-F5344CB8AC3E}">
        <p14:creationId xmlns:p14="http://schemas.microsoft.com/office/powerpoint/2010/main" val="25781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Figure 4 – Current From Outside Sources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b="4576"/>
          <a:stretch/>
        </p:blipFill>
        <p:spPr>
          <a:xfrm>
            <a:off x="776152" y="982658"/>
            <a:ext cx="7542761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</p:spTree>
    <p:extLst>
      <p:ext uri="{BB962C8B-B14F-4D97-AF65-F5344CB8AC3E}">
        <p14:creationId xmlns:p14="http://schemas.microsoft.com/office/powerpoint/2010/main" val="3662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Soil Resistivity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427" y="1803737"/>
            <a:ext cx="8495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parameter that affects Ground Electrode (Ground Rod) Resistance and NEV is Soil Resistivity</a:t>
            </a:r>
            <a:endParaRPr lang="en-US" sz="2000" dirty="0"/>
          </a:p>
          <a:p>
            <a:endParaRPr lang="en-US" sz="2000" u="sng" dirty="0" smtClean="0"/>
          </a:p>
          <a:p>
            <a:endParaRPr lang="en-US" sz="2000" u="sng" dirty="0"/>
          </a:p>
          <a:p>
            <a:r>
              <a:rPr lang="en-US" sz="2000" u="sng" dirty="0" smtClean="0"/>
              <a:t>Soil Resistivity</a:t>
            </a:r>
            <a:endParaRPr lang="en-US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Soil Resistivity indicates the conductivity of the soil within a project vicinity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Soil Resistivity is required to calculate the impedance of the neutral conductors with ground return and ground rod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Soil Resistivity can be determined from soil resistivity tests on site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OR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Can be estimated from recorded data in the area of interest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25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Field Measured </a:t>
            </a:r>
            <a:r>
              <a:rPr lang="en-US" sz="2400" b="1" dirty="0">
                <a:solidFill>
                  <a:srgbClr val="002060"/>
                </a:solidFill>
              </a:rPr>
              <a:t>Soil </a:t>
            </a:r>
            <a:r>
              <a:rPr lang="en-US" sz="2400" b="1" dirty="0" smtClean="0">
                <a:solidFill>
                  <a:srgbClr val="002060"/>
                </a:solidFill>
              </a:rPr>
              <a:t>Resistivity - Rocky </a:t>
            </a:r>
            <a:r>
              <a:rPr lang="en-US" sz="2400" b="1" dirty="0">
                <a:solidFill>
                  <a:srgbClr val="002060"/>
                </a:solidFill>
              </a:rPr>
              <a:t>Quarry in NC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258" y="5045095"/>
            <a:ext cx="8495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UTEC uses SAFE Engineering software to calculate equivalent multi-layer soil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71.7 ohm-meters surface to depth of 2.5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10,871 ohm-meters below 2.5 feet</a:t>
            </a:r>
            <a:endParaRPr 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t="11846" r="4813" b="11467"/>
          <a:stretch/>
        </p:blipFill>
        <p:spPr>
          <a:xfrm>
            <a:off x="2089379" y="1634836"/>
            <a:ext cx="4965242" cy="34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Neutral Line Section Impedance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427" y="1803737"/>
            <a:ext cx="84956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Classic “Carson” equation used to calculate impedance of overhead conductor with ground return: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Z11 = (Re + R1) + j (</a:t>
            </a:r>
            <a:r>
              <a:rPr lang="en-US" sz="2000" dirty="0" err="1"/>
              <a:t>Xe</a:t>
            </a:r>
            <a:r>
              <a:rPr lang="en-US" sz="2000" dirty="0"/>
              <a:t> + X1), where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Re = 0.00159 f, where f is the frequency in hertz, (earth resistance)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R1 = conductor resistance in ohms/mile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</a:t>
            </a:r>
            <a:r>
              <a:rPr lang="en-US" sz="2000" dirty="0" err="1"/>
              <a:t>Xe</a:t>
            </a:r>
            <a:r>
              <a:rPr lang="en-US" sz="2000" dirty="0"/>
              <a:t> = 0.002328 * f *(log</a:t>
            </a:r>
            <a:r>
              <a:rPr lang="en-US" sz="2000" baseline="-25000" dirty="0"/>
              <a:t>10</a:t>
            </a:r>
            <a:r>
              <a:rPr lang="en-US" sz="2000" dirty="0"/>
              <a:t> 4,665,600 ρ /f), where ρ =soil resistivity </a:t>
            </a:r>
            <a:r>
              <a:rPr lang="en-US" sz="2000" dirty="0" smtClean="0"/>
              <a:t>in 	ohm-meters</a:t>
            </a:r>
            <a:r>
              <a:rPr lang="en-US" sz="2000" dirty="0"/>
              <a:t>, (earth return path reactance)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 X1 = conductor inductive reactance in ohms/mile for one-foot </a:t>
            </a:r>
            <a:r>
              <a:rPr lang="en-US" sz="2000" dirty="0" smtClean="0"/>
              <a:t>spacing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44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Ground Rod Resistance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427" y="1752600"/>
            <a:ext cx="84956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equation for the resistance of a single ground rod is:</a:t>
            </a:r>
          </a:p>
          <a:p>
            <a:endParaRPr lang="en-US" sz="2000" dirty="0" smtClean="0"/>
          </a:p>
          <a:p>
            <a:endParaRPr lang="en-US" sz="2000" dirty="0"/>
          </a:p>
          <a:p>
            <a:pPr lvl="0"/>
            <a:r>
              <a:rPr lang="en-US" sz="2000" dirty="0"/>
              <a:t>R = ρ/(2*π*L) * [ln(COT(Ɵ/2)], where: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ρ is the homogeneous soil resistivity in units of ohm-meters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L is the ground rod length in meters (For </a:t>
            </a:r>
            <a:r>
              <a:rPr lang="en-US" sz="2000" dirty="0" smtClean="0"/>
              <a:t>example, 2-5/8</a:t>
            </a:r>
            <a:r>
              <a:rPr lang="en-US" sz="2000" dirty="0"/>
              <a:t>” X 8’ rods connected to make a 16’ rod, 4.877 meters)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Ɵ is the angle formed between the axis of the ground rod and a point of interest on the earth surface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COT is cotangent of Ɵ/2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Ln is the natural log of the value COT(Ɵ/2</a:t>
            </a:r>
            <a:r>
              <a:rPr lang="en-US" sz="2000" dirty="0" smtClean="0"/>
              <a:t>)</a:t>
            </a:r>
          </a:p>
          <a:p>
            <a:pPr lvl="0"/>
            <a:endParaRPr lang="en-US" sz="2000" dirty="0">
              <a:effectLst/>
            </a:endParaRPr>
          </a:p>
          <a:p>
            <a:r>
              <a:rPr lang="en-US" sz="2000" dirty="0" smtClean="0"/>
              <a:t>Mathematically, the full resistance of a ground rod is calculated at a distance infinitely away where Ɵ/2=45 degrees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23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536448"/>
            <a:ext cx="8638574" cy="9875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rgbClr val="002060"/>
                </a:solidFill>
              </a:rPr>
              <a:t>Chart of Ground Rod Resistance versus Distance from Rod</a:t>
            </a:r>
            <a:br>
              <a:rPr lang="en-US" sz="2100" b="1" dirty="0">
                <a:solidFill>
                  <a:srgbClr val="002060"/>
                </a:solidFill>
              </a:rPr>
            </a:br>
            <a:r>
              <a:rPr lang="en-US" sz="2100" b="1" dirty="0">
                <a:solidFill>
                  <a:srgbClr val="002060"/>
                </a:solidFill>
              </a:rPr>
              <a:t>For:  1 – ¾” x 10’ </a:t>
            </a:r>
            <a:r>
              <a:rPr lang="en-US" sz="2100" b="1" dirty="0" err="1">
                <a:solidFill>
                  <a:srgbClr val="002060"/>
                </a:solidFill>
              </a:rPr>
              <a:t>Copperweld</a:t>
            </a:r>
            <a:r>
              <a:rPr lang="en-US" sz="2100" b="1" dirty="0">
                <a:solidFill>
                  <a:srgbClr val="002060"/>
                </a:solidFill>
              </a:rPr>
              <a:t> Ground </a:t>
            </a:r>
            <a:r>
              <a:rPr lang="en-US" sz="2100" b="1" dirty="0" smtClean="0">
                <a:solidFill>
                  <a:srgbClr val="002060"/>
                </a:solidFill>
              </a:rPr>
              <a:t>Rod</a:t>
            </a:r>
            <a:br>
              <a:rPr lang="en-US" sz="2100" b="1" dirty="0" smtClean="0">
                <a:solidFill>
                  <a:srgbClr val="002060"/>
                </a:solidFill>
              </a:rPr>
            </a:br>
            <a:r>
              <a:rPr lang="en-US" sz="2100" b="1" dirty="0" smtClean="0">
                <a:solidFill>
                  <a:srgbClr val="002060"/>
                </a:solidFill>
              </a:rPr>
              <a:t>Then</a:t>
            </a:r>
            <a:r>
              <a:rPr lang="en-US" sz="2100" b="1" dirty="0">
                <a:solidFill>
                  <a:srgbClr val="002060"/>
                </a:solidFill>
              </a:rPr>
              <a:t>: 2 – Parallel Ground Rods Installed 3’ </a:t>
            </a:r>
            <a:r>
              <a:rPr lang="en-US" sz="2100" b="1" dirty="0" smtClean="0">
                <a:solidFill>
                  <a:srgbClr val="002060"/>
                </a:solidFill>
              </a:rPr>
              <a:t>Apart</a:t>
            </a:r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426" y="5077361"/>
            <a:ext cx="8495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Soil Resistivity is 1361 ohm-meters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 – Rod Resistance is 316 ohms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2 – Rods Separated 3’ Resistance is 211 ohms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2 – Rod separated 30’ Resistance is 169 ohms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"/>
          <a:stretch/>
        </p:blipFill>
        <p:spPr bwMode="auto">
          <a:xfrm>
            <a:off x="1295400" y="1558381"/>
            <a:ext cx="6553200" cy="354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4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Is Stray Voltage a Problem?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427" y="1803737"/>
            <a:ext cx="84956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At </a:t>
            </a:r>
            <a:r>
              <a:rPr lang="en-US" sz="2000" dirty="0"/>
              <a:t>a minimum, stray voltage can be annoying.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At </a:t>
            </a:r>
            <a:r>
              <a:rPr lang="en-US" sz="2000" dirty="0"/>
              <a:t>a maximum, stray voltage can be lethal</a:t>
            </a:r>
            <a:r>
              <a:rPr lang="en-US" sz="2000" dirty="0" smtClean="0"/>
              <a:t>.</a:t>
            </a:r>
          </a:p>
          <a:p>
            <a:endParaRPr lang="en-US" sz="2000" u="sng" dirty="0"/>
          </a:p>
          <a:p>
            <a:r>
              <a:rPr lang="en-US" sz="2000" u="sng" dirty="0" smtClean="0"/>
              <a:t>Examples of Stray Voltage</a:t>
            </a:r>
          </a:p>
          <a:p>
            <a:endParaRPr lang="en-US" sz="2000" u="sng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Shock when in a swimming pool and touching the metal ladder to get out of the pool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Shock when touching a pole down guy wire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Shock to cattle when attached to a milking machine or feeding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Shock when touching grounded equipment in a rock </a:t>
            </a:r>
            <a:r>
              <a:rPr lang="en-US" sz="2000" dirty="0" smtClean="0"/>
              <a:t>quarry</a:t>
            </a:r>
            <a:endParaRPr lang="en-US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7590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Neutral-Earth-Voltage (NEV) Analysis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427" y="1803737"/>
            <a:ext cx="8495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Example Typical 1-PH System (Figure 5)</a:t>
            </a:r>
          </a:p>
        </p:txBody>
      </p:sp>
    </p:spTree>
    <p:extLst>
      <p:ext uri="{BB962C8B-B14F-4D97-AF65-F5344CB8AC3E}">
        <p14:creationId xmlns:p14="http://schemas.microsoft.com/office/powerpoint/2010/main" val="7690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Figure 5 – Typical 1-PH 7.2 kV TAP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" y="972943"/>
            <a:ext cx="7001435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</p:spTree>
    <p:extLst>
      <p:ext uri="{BB962C8B-B14F-4D97-AF65-F5344CB8AC3E}">
        <p14:creationId xmlns:p14="http://schemas.microsoft.com/office/powerpoint/2010/main" val="4643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NC Electric Cooperatives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1" y="1577370"/>
            <a:ext cx="86963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very good reference on the subject is: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“Ground Currents and the Myth of Stray Voltage” by O. C. Seevers, P.E.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 is “Stray Voltage”?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38400"/>
            <a:ext cx="2857500" cy="381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2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Neutral-Earth-Voltage (NEV) Analysis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427" y="1803737"/>
            <a:ext cx="84956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1-PH System Nodal Circuit Model (Figure 6)</a:t>
            </a:r>
          </a:p>
          <a:p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Twenty-One Nodes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Current Sources – Transformer Neutral Connections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Admittance Matrix Elements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Neutral Conductor Sections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Ground Electrodes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Matrix Elements have both Real and Imaginary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Admittance Matrix is 42 rows x 42 columns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“Unknowns” to be solved for are Node Voltages and Element Currents</a:t>
            </a:r>
          </a:p>
        </p:txBody>
      </p:sp>
    </p:spTree>
    <p:extLst>
      <p:ext uri="{BB962C8B-B14F-4D97-AF65-F5344CB8AC3E}">
        <p14:creationId xmlns:p14="http://schemas.microsoft.com/office/powerpoint/2010/main" val="30866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58952"/>
          </a:xfrm>
        </p:spPr>
        <p:txBody>
          <a:bodyPr>
            <a:norm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</a:rPr>
              <a:t>Figure </a:t>
            </a:r>
            <a:r>
              <a:rPr lang="en-US" sz="1900" b="1" dirty="0">
                <a:solidFill>
                  <a:srgbClr val="002060"/>
                </a:solidFill>
              </a:rPr>
              <a:t>6</a:t>
            </a:r>
            <a:r>
              <a:rPr lang="en-US" sz="1900" b="1" dirty="0" smtClean="0">
                <a:solidFill>
                  <a:srgbClr val="002060"/>
                </a:solidFill>
              </a:rPr>
              <a:t> – 1-PH 7.2 kV TAP NEV CONCERN CUSTOMER AT NODE 13</a:t>
            </a:r>
            <a:endParaRPr lang="en-US" sz="19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b="4575"/>
          <a:stretch/>
        </p:blipFill>
        <p:spPr>
          <a:xfrm>
            <a:off x="800619" y="958334"/>
            <a:ext cx="7542761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</p:spTree>
    <p:extLst>
      <p:ext uri="{BB962C8B-B14F-4D97-AF65-F5344CB8AC3E}">
        <p14:creationId xmlns:p14="http://schemas.microsoft.com/office/powerpoint/2010/main" val="7794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Nodal Matrix Solution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7408" r="9465" b="52592"/>
          <a:stretch/>
        </p:blipFill>
        <p:spPr>
          <a:xfrm>
            <a:off x="346731" y="990600"/>
            <a:ext cx="8644869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324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1-Phase Circuit (Figure 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15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Nodal Matrix Solution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262760"/>
              </p:ext>
            </p:extLst>
          </p:nvPr>
        </p:nvGraphicFramePr>
        <p:xfrm>
          <a:off x="304800" y="12954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324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1-Phase Circuit (Figure 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81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Analysis Findings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427" y="1803737"/>
            <a:ext cx="84956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current flowing into the neutral/ground system is a constant and </a:t>
            </a:r>
            <a:r>
              <a:rPr lang="en-US" sz="2000" u="sng" dirty="0" smtClean="0"/>
              <a:t>is not </a:t>
            </a:r>
            <a:r>
              <a:rPr lang="en-US" sz="2000" dirty="0" smtClean="0"/>
              <a:t>changed by increasing neutral conductor size or adding ground rods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Modifying the neutral conductor size, adding ground rods, or modifying ground rod resistance will change current flow in the neutral/ground system and therefore will modify NEV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Adding ground rods at the problem point will reduce ground rod resistance which will increase ground current into that point, and may increase NEV</a:t>
            </a:r>
          </a:p>
        </p:txBody>
      </p:sp>
    </p:spTree>
    <p:extLst>
      <p:ext uri="{BB962C8B-B14F-4D97-AF65-F5344CB8AC3E}">
        <p14:creationId xmlns:p14="http://schemas.microsoft.com/office/powerpoint/2010/main" val="6468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Analysis Findings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427" y="1615619"/>
            <a:ext cx="84956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V</a:t>
            </a:r>
            <a:r>
              <a:rPr lang="en-US" sz="2000" dirty="0" smtClean="0"/>
              <a:t>oltage blocking devices are commercially available that will electrically separate the utility neutral from the customer service ground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Electrically separating the utility neutral from the customer service ground can significantly reduce customer NEV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When using neutral voltage blocking devices, the customer service ground must be separated from the utility ground rod by more than 10 feet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For three-phase circuits, balancing load among phases will minimize </a:t>
            </a:r>
            <a:r>
              <a:rPr lang="en-US" sz="2000" dirty="0"/>
              <a:t>n</a:t>
            </a:r>
            <a:r>
              <a:rPr lang="en-US" sz="2000" dirty="0" smtClean="0"/>
              <a:t>eutral/ground current NEV</a:t>
            </a:r>
          </a:p>
        </p:txBody>
      </p:sp>
    </p:spTree>
    <p:extLst>
      <p:ext uri="{BB962C8B-B14F-4D97-AF65-F5344CB8AC3E}">
        <p14:creationId xmlns:p14="http://schemas.microsoft.com/office/powerpoint/2010/main" val="34096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191000"/>
            <a:ext cx="8229600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spc="300" dirty="0" smtClean="0">
                <a:solidFill>
                  <a:srgbClr val="000066"/>
                </a:solidFill>
              </a:rPr>
              <a:t>J</a:t>
            </a:r>
            <a:r>
              <a:rPr lang="en-US" sz="2000" spc="300" dirty="0">
                <a:solidFill>
                  <a:srgbClr val="000066"/>
                </a:solidFill>
              </a:rPr>
              <a:t>. Ted Orrell, PE, </a:t>
            </a:r>
            <a:r>
              <a:rPr lang="en-US" sz="2000" spc="300" dirty="0" smtClean="0">
                <a:solidFill>
                  <a:srgbClr val="000066"/>
                </a:solidFill>
              </a:rPr>
              <a:t>president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cap="none" spc="300" dirty="0" smtClean="0">
                <a:solidFill>
                  <a:srgbClr val="000066"/>
                </a:solidFill>
                <a:hlinkClick r:id="rId2"/>
              </a:rPr>
              <a:t>jtorrell@utilitytec.com</a:t>
            </a:r>
            <a:endParaRPr lang="en-US" sz="2000" cap="none" spc="300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spc="300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spc="300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spc="300" dirty="0">
                <a:solidFill>
                  <a:srgbClr val="000066"/>
                </a:solidFill>
              </a:rPr>
              <a:t>Utility Technology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spc="300" dirty="0" smtClean="0">
                <a:solidFill>
                  <a:srgbClr val="000066"/>
                </a:solidFill>
              </a:rPr>
              <a:t>Engineers-Consultants PLLC</a:t>
            </a:r>
            <a:endParaRPr lang="en-US" sz="2000" spc="300" dirty="0">
              <a:solidFill>
                <a:srgbClr val="000066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6727" y="1219200"/>
            <a:ext cx="8534400" cy="838200"/>
          </a:xfrm>
        </p:spPr>
        <p:txBody>
          <a:bodyPr anchor="t">
            <a:normAutofit fontScale="9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QUESTIONS &amp; </a:t>
            </a:r>
            <a:r>
              <a:rPr lang="en-US" sz="4000" b="1" dirty="0">
                <a:solidFill>
                  <a:srgbClr val="002060"/>
                </a:solidFill>
              </a:rPr>
              <a:t>DISCUSSION</a:t>
            </a: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/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2700" b="1" dirty="0" smtClean="0">
                <a:solidFill>
                  <a:srgbClr val="002060"/>
                </a:solidFill>
              </a:rPr>
              <a:t>December 2020</a:t>
            </a:r>
            <a:endParaRPr lang="en-US" sz="2700" b="1" dirty="0">
              <a:solidFill>
                <a:srgbClr val="002060"/>
              </a:solidFill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NC Electric Cooperatives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600200"/>
            <a:ext cx="853439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Mr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Seevers’ book focuses on stray voltages in </a:t>
            </a:r>
            <a:r>
              <a:rPr lang="en-U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dairy 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farms, but the principles addressed apply to any stray voltage situation</a:t>
            </a:r>
            <a:r>
              <a:rPr lang="en-U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Mr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Seevers makes several important comments and observations: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Stray voltage is “voltage which appeared where it had no business being”.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“There is no such thing as stray voltage!  Voltage does not “stray”.  Voltage does not go anywhere.  It exists 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location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electrical pressure between two points, A and B.”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“Nowhere in any of the horror tales which I have studied dealing with “stray voltage” have I seen that anyone looked at the distribution system and analyzed how it works.  How primary neutral current returns to its source.”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 is “Stray Voltage”?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 Causes Stray Voltage?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686" y="1706701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Simply stated, stray voltage is caused by </a:t>
            </a:r>
            <a:r>
              <a:rPr lang="en-US" sz="2000" u="sng" dirty="0"/>
              <a:t>current flowing in the earth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u="sng" dirty="0" smtClean="0"/>
              <a:t>Possible Reasons for Stray Voltage:</a:t>
            </a:r>
          </a:p>
          <a:p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Faulty cable or equipment </a:t>
            </a:r>
            <a:r>
              <a:rPr lang="en-US" sz="2000" dirty="0" smtClean="0"/>
              <a:t>(Figure </a:t>
            </a:r>
            <a:r>
              <a:rPr lang="en-US" sz="2000" dirty="0"/>
              <a:t>1</a:t>
            </a:r>
            <a:r>
              <a:rPr lang="en-US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High impedance fault to 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Resulting in low levels of ground fault current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Voltage of equipment frame, metal buildings, etc. in the fault path rises relative to remote earth - Neutral-to-Earth Voltage (NEV) *</a:t>
            </a:r>
          </a:p>
        </p:txBody>
      </p:sp>
    </p:spTree>
    <p:extLst>
      <p:ext uri="{BB962C8B-B14F-4D97-AF65-F5344CB8AC3E}">
        <p14:creationId xmlns:p14="http://schemas.microsoft.com/office/powerpoint/2010/main" val="25738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 Causes Stray Voltage?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782901"/>
            <a:ext cx="86963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Transferred </a:t>
            </a:r>
            <a:r>
              <a:rPr lang="en-US" sz="2000" dirty="0"/>
              <a:t>Potential *(Figure 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voltage, or potential, of a point in an electrical system neutral is transferred to another point where the voltage is </a:t>
            </a:r>
            <a:r>
              <a:rPr lang="en-US" sz="2000" dirty="0" smtClean="0"/>
              <a:t>less</a:t>
            </a:r>
            <a:endParaRPr lang="en-US" sz="2000" i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Fundamental 60 </a:t>
            </a:r>
            <a:r>
              <a:rPr lang="en-US" sz="2000" dirty="0" smtClean="0"/>
              <a:t>Hz</a:t>
            </a:r>
            <a:endParaRPr lang="en-US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Harmonic 180 </a:t>
            </a:r>
            <a:r>
              <a:rPr lang="en-US" sz="2000" dirty="0" smtClean="0"/>
              <a:t>Hz</a:t>
            </a:r>
            <a:endParaRPr lang="en-US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Other Harmonic currents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*The </a:t>
            </a:r>
            <a:r>
              <a:rPr lang="en-US" sz="2000" dirty="0"/>
              <a:t>typical cause of stray voltage is transferred voltage resulting from neutral/earth current </a:t>
            </a:r>
            <a:r>
              <a:rPr lang="en-US" sz="2000" dirty="0" smtClean="0"/>
              <a:t>flow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 Causes Stray Voltage?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806714"/>
            <a:ext cx="8696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High Resistance or Open Point in Utility Primary Neutral Conductor (Figure 3)</a:t>
            </a:r>
          </a:p>
        </p:txBody>
      </p:sp>
    </p:spTree>
    <p:extLst>
      <p:ext uri="{BB962C8B-B14F-4D97-AF65-F5344CB8AC3E}">
        <p14:creationId xmlns:p14="http://schemas.microsoft.com/office/powerpoint/2010/main" val="34731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019800"/>
            <a:ext cx="1304927" cy="738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 Causes Stray Voltage?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809690"/>
            <a:ext cx="8696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Ground Current From Outside Sources (Figure 4)</a:t>
            </a:r>
          </a:p>
        </p:txBody>
      </p:sp>
    </p:spTree>
    <p:extLst>
      <p:ext uri="{BB962C8B-B14F-4D97-AF65-F5344CB8AC3E}">
        <p14:creationId xmlns:p14="http://schemas.microsoft.com/office/powerpoint/2010/main" val="23355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Figure 1 – High Impedance Fault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b="5882"/>
          <a:stretch/>
        </p:blipFill>
        <p:spPr>
          <a:xfrm>
            <a:off x="800619" y="990600"/>
            <a:ext cx="7542761" cy="533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</p:spTree>
    <p:extLst>
      <p:ext uri="{BB962C8B-B14F-4D97-AF65-F5344CB8AC3E}">
        <p14:creationId xmlns:p14="http://schemas.microsoft.com/office/powerpoint/2010/main" val="30034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04800" y="381000"/>
            <a:ext cx="0" cy="6172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04800" y="381000"/>
            <a:ext cx="85344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Figure 2 – Transferred Potential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b="6536"/>
          <a:stretch/>
        </p:blipFill>
        <p:spPr>
          <a:xfrm>
            <a:off x="800619" y="990600"/>
            <a:ext cx="7542761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428" y="6368534"/>
            <a:ext cx="70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>
                <a:solidFill>
                  <a:prstClr val="black"/>
                </a:solidFill>
              </a:rPr>
              <a:t>NC Electric Cooperatives</a:t>
            </a:r>
          </a:p>
        </p:txBody>
      </p:sp>
    </p:spTree>
    <p:extLst>
      <p:ext uri="{BB962C8B-B14F-4D97-AF65-F5344CB8AC3E}">
        <p14:creationId xmlns:p14="http://schemas.microsoft.com/office/powerpoint/2010/main" val="7362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3363</TotalTime>
  <Words>1054</Words>
  <Application>Microsoft Office PowerPoint</Application>
  <PresentationFormat>On-screen Show (4:3)</PresentationFormat>
  <Paragraphs>165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PowerPoint Presentation</vt:lpstr>
      <vt:lpstr>What is “Stray Voltage”?</vt:lpstr>
      <vt:lpstr>What is “Stray Voltage”?</vt:lpstr>
      <vt:lpstr>What Causes Stray Voltage?</vt:lpstr>
      <vt:lpstr>What Causes Stray Voltage?</vt:lpstr>
      <vt:lpstr>What Causes Stray Voltage?</vt:lpstr>
      <vt:lpstr>What Causes Stray Voltage?</vt:lpstr>
      <vt:lpstr>Figure 1 – High Impedance Fault</vt:lpstr>
      <vt:lpstr>Figure 2 – Transferred Potential</vt:lpstr>
      <vt:lpstr>Figure 3 – Neutral Open or High Resistance</vt:lpstr>
      <vt:lpstr>Figure 4 – Current From Outside Sources</vt:lpstr>
      <vt:lpstr>Soil Resistivity</vt:lpstr>
      <vt:lpstr>Field Measured Soil Resistivity - Rocky Quarry in NC</vt:lpstr>
      <vt:lpstr>Neutral Line Section Impedance</vt:lpstr>
      <vt:lpstr>Ground Rod Resistance</vt:lpstr>
      <vt:lpstr>Chart of Ground Rod Resistance versus Distance from Rod For:  1 – ¾” x 10’ Copperweld Ground Rod Then: 2 – Parallel Ground Rods Installed 3’ Apart</vt:lpstr>
      <vt:lpstr>Is Stray Voltage a Problem?</vt:lpstr>
      <vt:lpstr>Neutral-Earth-Voltage (NEV) Analysis</vt:lpstr>
      <vt:lpstr>Figure 5 – Typical 1-PH 7.2 kV TAP</vt:lpstr>
      <vt:lpstr>Neutral-Earth-Voltage (NEV) Analysis</vt:lpstr>
      <vt:lpstr>Figure 6 – 1-PH 7.2 kV TAP NEV CONCERN CUSTOMER AT NODE 13</vt:lpstr>
      <vt:lpstr>Nodal Matrix Solution</vt:lpstr>
      <vt:lpstr>Nodal Matrix Solution</vt:lpstr>
      <vt:lpstr>Analysis Findings</vt:lpstr>
      <vt:lpstr>Analysis Findings</vt:lpstr>
      <vt:lpstr>QUESTIONS &amp; DISCUSSION    December 2020</vt:lpstr>
    </vt:vector>
  </TitlesOfParts>
  <Company>UTEC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Rock Fiber Project</dc:title>
  <dc:creator>gmullis</dc:creator>
  <cp:lastModifiedBy>Emily Mitchell</cp:lastModifiedBy>
  <cp:revision>173</cp:revision>
  <cp:lastPrinted>2015-08-06T14:55:04Z</cp:lastPrinted>
  <dcterms:created xsi:type="dcterms:W3CDTF">2004-04-12T15:15:33Z</dcterms:created>
  <dcterms:modified xsi:type="dcterms:W3CDTF">2020-12-07T19:00:54Z</dcterms:modified>
</cp:coreProperties>
</file>